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notesMasterIdLst>
    <p:notesMasterId r:id="rId13"/>
  </p:notesMasterIdLst>
  <p:sldIdLst>
    <p:sldId id="256" r:id="rId2"/>
    <p:sldId id="264" r:id="rId3"/>
    <p:sldId id="267" r:id="rId4"/>
    <p:sldId id="259" r:id="rId5"/>
    <p:sldId id="260" r:id="rId6"/>
    <p:sldId id="261" r:id="rId7"/>
    <p:sldId id="262" r:id="rId8"/>
    <p:sldId id="263" r:id="rId9"/>
    <p:sldId id="265" r:id="rId10"/>
    <p:sldId id="25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sen, Anne R." userId="S::11782@apps.everettsd.org::c58b05f5-9551-47d8-87c2-306647eae7df" providerId="AD" clId="Web-{E5537241-BF70-4B2F-A8DC-8D64B53B18FF}"/>
    <pc:docChg chg="addSld modSld">
      <pc:chgData name="Jensen, Anne R." userId="S::11782@apps.everettsd.org::c58b05f5-9551-47d8-87c2-306647eae7df" providerId="AD" clId="Web-{E5537241-BF70-4B2F-A8DC-8D64B53B18FF}" dt="2019-01-17T19:11:33.218" v="83" actId="20577"/>
      <pc:docMkLst>
        <pc:docMk/>
      </pc:docMkLst>
      <pc:sldChg chg="modSp">
        <pc:chgData name="Jensen, Anne R." userId="S::11782@apps.everettsd.org::c58b05f5-9551-47d8-87c2-306647eae7df" providerId="AD" clId="Web-{E5537241-BF70-4B2F-A8DC-8D64B53B18FF}" dt="2019-01-17T18:59:00.080" v="4" actId="20577"/>
        <pc:sldMkLst>
          <pc:docMk/>
          <pc:sldMk cId="238035043" sldId="262"/>
        </pc:sldMkLst>
        <pc:spChg chg="mod">
          <ac:chgData name="Jensen, Anne R." userId="S::11782@apps.everettsd.org::c58b05f5-9551-47d8-87c2-306647eae7df" providerId="AD" clId="Web-{E5537241-BF70-4B2F-A8DC-8D64B53B18FF}" dt="2019-01-17T18:59:00.080" v="4" actId="20577"/>
          <ac:spMkLst>
            <pc:docMk/>
            <pc:sldMk cId="238035043" sldId="262"/>
            <ac:spMk id="2" creationId="{00000000-0000-0000-0000-000000000000}"/>
          </ac:spMkLst>
        </pc:spChg>
      </pc:sldChg>
      <pc:sldChg chg="modSp">
        <pc:chgData name="Jensen, Anne R." userId="S::11782@apps.everettsd.org::c58b05f5-9551-47d8-87c2-306647eae7df" providerId="AD" clId="Web-{E5537241-BF70-4B2F-A8DC-8D64B53B18FF}" dt="2019-01-17T19:01:10.493" v="33" actId="20577"/>
        <pc:sldMkLst>
          <pc:docMk/>
          <pc:sldMk cId="228082881" sldId="265"/>
        </pc:sldMkLst>
        <pc:spChg chg="mod">
          <ac:chgData name="Jensen, Anne R." userId="S::11782@apps.everettsd.org::c58b05f5-9551-47d8-87c2-306647eae7df" providerId="AD" clId="Web-{E5537241-BF70-4B2F-A8DC-8D64B53B18FF}" dt="2019-01-17T19:01:10.493" v="33" actId="20577"/>
          <ac:spMkLst>
            <pc:docMk/>
            <pc:sldMk cId="228082881" sldId="265"/>
            <ac:spMk id="3" creationId="{00000000-0000-0000-0000-000000000000}"/>
          </ac:spMkLst>
        </pc:spChg>
      </pc:sldChg>
      <pc:sldChg chg="modSp">
        <pc:chgData name="Jensen, Anne R." userId="S::11782@apps.everettsd.org::c58b05f5-9551-47d8-87c2-306647eae7df" providerId="AD" clId="Web-{E5537241-BF70-4B2F-A8DC-8D64B53B18FF}" dt="2019-01-17T19:01:40.633" v="39" actId="20577"/>
        <pc:sldMkLst>
          <pc:docMk/>
          <pc:sldMk cId="382078567" sldId="266"/>
        </pc:sldMkLst>
        <pc:spChg chg="mod">
          <ac:chgData name="Jensen, Anne R." userId="S::11782@apps.everettsd.org::c58b05f5-9551-47d8-87c2-306647eae7df" providerId="AD" clId="Web-{E5537241-BF70-4B2F-A8DC-8D64B53B18FF}" dt="2019-01-17T19:01:40.633" v="39" actId="20577"/>
          <ac:spMkLst>
            <pc:docMk/>
            <pc:sldMk cId="382078567" sldId="266"/>
            <ac:spMk id="2" creationId="{00000000-0000-0000-0000-000000000000}"/>
          </ac:spMkLst>
        </pc:spChg>
      </pc:sldChg>
      <pc:sldChg chg="addSp delSp modSp add replId">
        <pc:chgData name="Jensen, Anne R." userId="S::11782@apps.everettsd.org::c58b05f5-9551-47d8-87c2-306647eae7df" providerId="AD" clId="Web-{E5537241-BF70-4B2F-A8DC-8D64B53B18FF}" dt="2019-01-17T19:11:33.218" v="82" actId="20577"/>
        <pc:sldMkLst>
          <pc:docMk/>
          <pc:sldMk cId="638650014" sldId="267"/>
        </pc:sldMkLst>
        <pc:spChg chg="add del mod">
          <ac:chgData name="Jensen, Anne R." userId="S::11782@apps.everettsd.org::c58b05f5-9551-47d8-87c2-306647eae7df" providerId="AD" clId="Web-{E5537241-BF70-4B2F-A8DC-8D64B53B18FF}" dt="2019-01-17T19:09:16.040" v="45"/>
          <ac:spMkLst>
            <pc:docMk/>
            <pc:sldMk cId="638650014" sldId="267"/>
            <ac:spMk id="2" creationId="{53931215-25D4-4922-9773-5DF3A7662B66}"/>
          </ac:spMkLst>
        </pc:spChg>
        <pc:spChg chg="add del mod">
          <ac:chgData name="Jensen, Anne R." userId="S::11782@apps.everettsd.org::c58b05f5-9551-47d8-87c2-306647eae7df" providerId="AD" clId="Web-{E5537241-BF70-4B2F-A8DC-8D64B53B18FF}" dt="2019-01-17T19:10:00.151" v="48"/>
          <ac:spMkLst>
            <pc:docMk/>
            <pc:sldMk cId="638650014" sldId="267"/>
            <ac:spMk id="8" creationId="{A44D8521-8A95-4804-A7B1-6ADD6EB10144}"/>
          </ac:spMkLst>
        </pc:spChg>
        <pc:spChg chg="add mod">
          <ac:chgData name="Jensen, Anne R." userId="S::11782@apps.everettsd.org::c58b05f5-9551-47d8-87c2-306647eae7df" providerId="AD" clId="Web-{E5537241-BF70-4B2F-A8DC-8D64B53B18FF}" dt="2019-01-17T19:11:33.218" v="82" actId="20577"/>
          <ac:spMkLst>
            <pc:docMk/>
            <pc:sldMk cId="638650014" sldId="267"/>
            <ac:spMk id="9" creationId="{1F73DE0D-C1C0-41A7-B23E-6FD7BEE0DD0D}"/>
          </ac:spMkLst>
        </pc:spChg>
        <pc:picChg chg="del">
          <ac:chgData name="Jensen, Anne R." userId="S::11782@apps.everettsd.org::c58b05f5-9551-47d8-87c2-306647eae7df" providerId="AD" clId="Web-{E5537241-BF70-4B2F-A8DC-8D64B53B18FF}" dt="2019-01-17T19:09:32.619" v="47"/>
          <ac:picMkLst>
            <pc:docMk/>
            <pc:sldMk cId="638650014" sldId="267"/>
            <ac:picMk id="4" creationId="{00000000-0000-0000-0000-000000000000}"/>
          </ac:picMkLst>
        </pc:picChg>
        <pc:picChg chg="add mod">
          <ac:chgData name="Jensen, Anne R." userId="S::11782@apps.everettsd.org::c58b05f5-9551-47d8-87c2-306647eae7df" providerId="AD" clId="Web-{E5537241-BF70-4B2F-A8DC-8D64B53B18FF}" dt="2019-01-17T19:10:23.793" v="54" actId="1076"/>
          <ac:picMkLst>
            <pc:docMk/>
            <pc:sldMk cId="638650014" sldId="267"/>
            <ac:picMk id="5" creationId="{D8B03BED-1181-41DD-BE42-3FA5A69DECB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CD3A5-4BF7-4344-BEC3-69B9D2865A9A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66C7-71DA-44EC-A16F-32F5FF56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5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C4B202-C0E6-4FE0-AFBD-A7E86B497B4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1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C4B202-C0E6-4FE0-AFBD-A7E86B497B4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8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C4B202-C0E6-4FE0-AFBD-A7E86B497B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6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C4B202-C0E6-4FE0-AFBD-A7E86B497B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5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4B202-C0E6-4FE0-AFBD-A7E86B497B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60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44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3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6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E7F4F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33" y="1462088"/>
            <a:ext cx="1228513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ttendance-works-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13" b="10945"/>
          <a:stretch>
            <a:fillRect/>
          </a:stretch>
        </p:blipFill>
        <p:spPr bwMode="auto">
          <a:xfrm>
            <a:off x="11038418" y="6080125"/>
            <a:ext cx="6985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b="0">
                <a:solidFill>
                  <a:srgbClr val="514141"/>
                </a:solidFill>
                <a:latin typeface="Franklin Gothic Medium"/>
                <a:cs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97933" y="436532"/>
            <a:ext cx="11338984" cy="981107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  <a:lvl2pPr>
              <a:defRPr b="1">
                <a:solidFill>
                  <a:schemeClr val="tx2"/>
                </a:solidFill>
                <a:latin typeface="Franklin Gothic Medium"/>
                <a:cs typeface="Franklin Gothic Medium"/>
              </a:defRPr>
            </a:lvl2pPr>
            <a:lvl3pPr>
              <a:defRPr b="1">
                <a:solidFill>
                  <a:schemeClr val="tx2"/>
                </a:solidFill>
                <a:latin typeface="Franklin Gothic Medium"/>
                <a:cs typeface="Franklin Gothic Medium"/>
              </a:defRPr>
            </a:lvl3pPr>
            <a:lvl4pPr>
              <a:defRPr b="1">
                <a:solidFill>
                  <a:schemeClr val="tx2"/>
                </a:solidFill>
                <a:latin typeface="Franklin Gothic Medium"/>
                <a:cs typeface="Franklin Gothic Medium"/>
              </a:defRPr>
            </a:lvl4pPr>
            <a:lvl5pPr>
              <a:defRPr b="1">
                <a:solidFill>
                  <a:schemeClr val="tx2"/>
                </a:solidFill>
                <a:latin typeface="Franklin Gothic Medium"/>
                <a:cs typeface="Franklin Gothic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4"/>
          </p:nvPr>
        </p:nvSpPr>
        <p:spPr>
          <a:xfrm>
            <a:off x="8790517" y="639603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2769-1AC7-48D9-BC3D-F8A95828A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1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-53975"/>
            <a:ext cx="12289367" cy="6011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17" y="6088063"/>
            <a:ext cx="12507384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ttendance-works-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5"/>
          <a:stretch>
            <a:fillRect/>
          </a:stretch>
        </p:blipFill>
        <p:spPr bwMode="auto">
          <a:xfrm>
            <a:off x="317501" y="173039"/>
            <a:ext cx="3503084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Stock_000010171025_Small.jpg"/>
          <p:cNvPicPr>
            <a:picLocks noChangeAspect="1"/>
          </p:cNvPicPr>
          <p:nvPr userDrawn="1"/>
        </p:nvPicPr>
        <p:blipFill rotWithShape="1">
          <a:blip r:embed="rId4" cstate="screen">
            <a:extLst/>
          </a:blip>
          <a:srcRect/>
          <a:stretch/>
        </p:blipFill>
        <p:spPr>
          <a:xfrm>
            <a:off x="564111" y="3512252"/>
            <a:ext cx="3257264" cy="1987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60" b="80276"/>
          <a:stretch>
            <a:fillRect/>
          </a:stretch>
        </p:blipFill>
        <p:spPr bwMode="auto">
          <a:xfrm>
            <a:off x="0" y="1258888"/>
            <a:ext cx="3820584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8497509" y="6338889"/>
            <a:ext cx="497416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514141"/>
                </a:solidFill>
                <a:latin typeface="Franklin Gothic Medium"/>
                <a:cs typeface="Franklin Gothic Medium"/>
              </a:rPr>
              <a:t>www.attendanceworks.org</a:t>
            </a:r>
            <a:endParaRPr lang="en-US" sz="1800" b="1" dirty="0">
              <a:solidFill>
                <a:srgbClr val="514141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11" name="Picture 1" descr="C:\Users\Hedy\Pictures\iStock_000014573705_Small.jp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4111" y="1528550"/>
            <a:ext cx="3257264" cy="1731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93167" y="2222339"/>
            <a:ext cx="7452784" cy="2127411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514141"/>
                </a:solidFill>
                <a:latin typeface="Franklin Gothic Medium"/>
                <a:cs typeface="Franklin Gothic Medium"/>
              </a:defRPr>
            </a:lvl1pPr>
            <a:lvl2pPr>
              <a:defRPr b="1">
                <a:solidFill>
                  <a:srgbClr val="514141"/>
                </a:solidFill>
                <a:latin typeface="Franklin Gothic Medium"/>
                <a:cs typeface="Franklin Gothic Medium"/>
              </a:defRPr>
            </a:lvl2pPr>
            <a:lvl3pPr>
              <a:defRPr>
                <a:solidFill>
                  <a:srgbClr val="514141"/>
                </a:solidFill>
                <a:latin typeface="Abadi MT Condensed Extra Bold"/>
                <a:cs typeface="Abadi MT Condensed Extra Bold"/>
              </a:defRPr>
            </a:lvl3pPr>
            <a:lvl4pPr>
              <a:defRPr>
                <a:solidFill>
                  <a:srgbClr val="514141"/>
                </a:solidFill>
                <a:latin typeface="Abadi MT Condensed Extra Bold"/>
                <a:cs typeface="Abadi MT Condensed Extra Bold"/>
              </a:defRPr>
            </a:lvl4pPr>
            <a:lvl5pPr>
              <a:defRPr>
                <a:solidFill>
                  <a:srgbClr val="514141"/>
                </a:solidFill>
                <a:latin typeface="Abadi MT Condensed Extra Bold"/>
                <a:cs typeface="Abadi MT Condensed Extra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593167" y="4349750"/>
            <a:ext cx="7452784" cy="471488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solidFill>
                  <a:schemeClr val="accent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317500" y="6302376"/>
            <a:ext cx="2751667" cy="43021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Franklin Gothic Book"/>
                <a:cs typeface="Franklin Gothic Book"/>
              </a:defRPr>
            </a:lvl1pPr>
            <a:lvl2pPr>
              <a:defRPr sz="1800">
                <a:latin typeface="Abadi MT Condensed Light"/>
                <a:cs typeface="Abadi MT Condensed Light"/>
              </a:defRPr>
            </a:lvl2pPr>
            <a:lvl3pPr>
              <a:defRPr sz="1800">
                <a:latin typeface="Abadi MT Condensed Light"/>
                <a:cs typeface="Abadi MT Condensed Light"/>
              </a:defRPr>
            </a:lvl3pPr>
            <a:lvl4pPr>
              <a:defRPr sz="1800">
                <a:latin typeface="Abadi MT Condensed Light"/>
                <a:cs typeface="Abadi MT Condensed Light"/>
              </a:defRPr>
            </a:lvl4pPr>
            <a:lvl5pPr>
              <a:defRPr sz="1800">
                <a:latin typeface="Abadi MT Condensed Light"/>
                <a:cs typeface="Abadi MT Condensed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178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E7F4F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33" y="1462088"/>
            <a:ext cx="1228513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ttendance-works-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13" b="10945"/>
          <a:stretch>
            <a:fillRect/>
          </a:stretch>
        </p:blipFill>
        <p:spPr bwMode="auto">
          <a:xfrm>
            <a:off x="11038418" y="6080125"/>
            <a:ext cx="6985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 b="0">
                <a:solidFill>
                  <a:srgbClr val="514141"/>
                </a:solidFill>
                <a:latin typeface="Franklin Gothic Medium"/>
                <a:cs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97933" y="436532"/>
            <a:ext cx="11338984" cy="981107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  <a:lvl2pPr>
              <a:defRPr b="1">
                <a:solidFill>
                  <a:schemeClr val="tx2"/>
                </a:solidFill>
                <a:latin typeface="Franklin Gothic Medium"/>
                <a:cs typeface="Franklin Gothic Medium"/>
              </a:defRPr>
            </a:lvl2pPr>
            <a:lvl3pPr>
              <a:defRPr b="1">
                <a:solidFill>
                  <a:schemeClr val="tx2"/>
                </a:solidFill>
                <a:latin typeface="Franklin Gothic Medium"/>
                <a:cs typeface="Franklin Gothic Medium"/>
              </a:defRPr>
            </a:lvl3pPr>
            <a:lvl4pPr>
              <a:defRPr b="1">
                <a:solidFill>
                  <a:schemeClr val="tx2"/>
                </a:solidFill>
                <a:latin typeface="Franklin Gothic Medium"/>
                <a:cs typeface="Franklin Gothic Medium"/>
              </a:defRPr>
            </a:lvl4pPr>
            <a:lvl5pPr>
              <a:defRPr b="1">
                <a:solidFill>
                  <a:schemeClr val="tx2"/>
                </a:solidFill>
                <a:latin typeface="Franklin Gothic Medium"/>
                <a:cs typeface="Franklin Gothic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4"/>
          </p:nvPr>
        </p:nvSpPr>
        <p:spPr>
          <a:xfrm>
            <a:off x="8790517" y="639603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2769-1AC7-48D9-BC3D-F8A95828A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2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E7F4F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33" y="1462088"/>
            <a:ext cx="1228513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ttendance-works-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13" b="10945"/>
          <a:stretch>
            <a:fillRect/>
          </a:stretch>
        </p:blipFill>
        <p:spPr bwMode="auto">
          <a:xfrm>
            <a:off x="11038418" y="6080125"/>
            <a:ext cx="6985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b="0">
                <a:solidFill>
                  <a:srgbClr val="514141"/>
                </a:solidFill>
                <a:latin typeface="Franklin Gothic Medium"/>
                <a:cs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b="0">
                <a:solidFill>
                  <a:srgbClr val="514141"/>
                </a:solidFill>
                <a:latin typeface="Franklin Gothic Medium"/>
                <a:cs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97933" y="436532"/>
            <a:ext cx="11338984" cy="981107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  <a:lvl2pPr>
              <a:defRPr b="1">
                <a:solidFill>
                  <a:schemeClr val="tx2"/>
                </a:solidFill>
                <a:latin typeface="Franklin Gothic Medium"/>
                <a:cs typeface="Franklin Gothic Medium"/>
              </a:defRPr>
            </a:lvl2pPr>
            <a:lvl3pPr>
              <a:defRPr b="1">
                <a:solidFill>
                  <a:schemeClr val="tx2"/>
                </a:solidFill>
                <a:latin typeface="Franklin Gothic Medium"/>
                <a:cs typeface="Franklin Gothic Medium"/>
              </a:defRPr>
            </a:lvl3pPr>
            <a:lvl4pPr>
              <a:defRPr b="1">
                <a:solidFill>
                  <a:schemeClr val="tx2"/>
                </a:solidFill>
                <a:latin typeface="Franklin Gothic Medium"/>
                <a:cs typeface="Franklin Gothic Medium"/>
              </a:defRPr>
            </a:lvl4pPr>
            <a:lvl5pPr>
              <a:defRPr b="1">
                <a:solidFill>
                  <a:schemeClr val="tx2"/>
                </a:solidFill>
                <a:latin typeface="Franklin Gothic Medium"/>
                <a:cs typeface="Franklin Gothic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807451" y="63817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2612C-2750-4B1E-96EA-6B9AFAE75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2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67" y="-39688"/>
            <a:ext cx="12289367" cy="60102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17" y="6088063"/>
            <a:ext cx="12507384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ttendance-works-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5"/>
          <a:stretch>
            <a:fillRect/>
          </a:stretch>
        </p:blipFill>
        <p:spPr bwMode="auto">
          <a:xfrm>
            <a:off x="317501" y="173039"/>
            <a:ext cx="296756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60" b="80276"/>
          <a:stretch>
            <a:fillRect/>
          </a:stretch>
        </p:blipFill>
        <p:spPr bwMode="auto">
          <a:xfrm>
            <a:off x="1" y="1258889"/>
            <a:ext cx="3407833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8439647" y="6367169"/>
            <a:ext cx="497416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err="1">
                <a:solidFill>
                  <a:srgbClr val="514141"/>
                </a:solidFill>
                <a:latin typeface="Franklin Gothic Medium" pitchFamily="34" charset="0"/>
                <a:cs typeface="Abadi MT Condensed Extra Bold"/>
              </a:rPr>
              <a:t>www.attendanceworks.org</a:t>
            </a:r>
            <a:endParaRPr lang="en-US" sz="1800" b="0" dirty="0">
              <a:solidFill>
                <a:srgbClr val="514141"/>
              </a:solidFill>
              <a:latin typeface="Franklin Gothic Medium" pitchFamily="34" charset="0"/>
              <a:cs typeface="Abadi MT Condensed Extra Bold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/>
        </p:blipFill>
        <p:spPr>
          <a:xfrm>
            <a:off x="311457" y="1407169"/>
            <a:ext cx="2757711" cy="1327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311457" y="2899492"/>
            <a:ext cx="2757711" cy="1380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318470" y="4444545"/>
            <a:ext cx="2750697" cy="136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93167" y="2222339"/>
            <a:ext cx="7452784" cy="2127411"/>
          </a:xfrm>
        </p:spPr>
        <p:txBody>
          <a:bodyPr/>
          <a:lstStyle>
            <a:lvl1pPr marL="0" indent="0">
              <a:buNone/>
              <a:defRPr sz="4000">
                <a:solidFill>
                  <a:srgbClr val="514141"/>
                </a:solidFill>
                <a:latin typeface="Franklin Gothic Medium" pitchFamily="34" charset="0"/>
                <a:cs typeface="Franklin Gothic Medium" pitchFamily="34" charset="0"/>
              </a:defRPr>
            </a:lvl1pPr>
            <a:lvl2pPr>
              <a:defRPr>
                <a:solidFill>
                  <a:srgbClr val="514141"/>
                </a:solidFill>
                <a:latin typeface="Franklin Gothic Medium" pitchFamily="34" charset="0"/>
                <a:cs typeface="Franklin Gothic Medium" pitchFamily="34" charset="0"/>
              </a:defRPr>
            </a:lvl2pPr>
            <a:lvl3pPr>
              <a:defRPr>
                <a:solidFill>
                  <a:srgbClr val="514141"/>
                </a:solidFill>
                <a:latin typeface="Abadi MT Condensed Extra Bold"/>
                <a:cs typeface="Abadi MT Condensed Extra Bold"/>
              </a:defRPr>
            </a:lvl3pPr>
            <a:lvl4pPr>
              <a:defRPr>
                <a:solidFill>
                  <a:srgbClr val="514141"/>
                </a:solidFill>
                <a:latin typeface="Abadi MT Condensed Extra Bold"/>
                <a:cs typeface="Abadi MT Condensed Extra Bold"/>
              </a:defRPr>
            </a:lvl4pPr>
            <a:lvl5pPr>
              <a:defRPr>
                <a:solidFill>
                  <a:srgbClr val="514141"/>
                </a:solidFill>
                <a:latin typeface="Abadi MT Condensed Extra Bold"/>
                <a:cs typeface="Abadi MT Condensed Extra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593167" y="4349750"/>
            <a:ext cx="7452784" cy="471488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accent1"/>
                </a:solidFill>
                <a:latin typeface="Franklin Gothic Medium" pitchFamily="34" charset="0"/>
                <a:cs typeface="Franklin Gothic Medium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317500" y="6302376"/>
            <a:ext cx="2751667" cy="4302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14141"/>
                </a:solidFill>
                <a:latin typeface="Franklin Gothic Medium" pitchFamily="34" charset="0"/>
                <a:cs typeface="Franklin Gothic Medium" pitchFamily="34" charset="0"/>
              </a:defRPr>
            </a:lvl1pPr>
            <a:lvl2pPr>
              <a:defRPr sz="1800">
                <a:latin typeface="Abadi MT Condensed Light"/>
                <a:cs typeface="Abadi MT Condensed Light"/>
              </a:defRPr>
            </a:lvl2pPr>
            <a:lvl3pPr>
              <a:defRPr sz="1800">
                <a:latin typeface="Abadi MT Condensed Light"/>
                <a:cs typeface="Abadi MT Condensed Light"/>
              </a:defRPr>
            </a:lvl3pPr>
            <a:lvl4pPr>
              <a:defRPr sz="1800">
                <a:latin typeface="Abadi MT Condensed Light"/>
                <a:cs typeface="Abadi MT Condensed Light"/>
              </a:defRPr>
            </a:lvl4pPr>
            <a:lvl5pPr>
              <a:defRPr sz="1800">
                <a:latin typeface="Abadi MT Condensed Light"/>
                <a:cs typeface="Abadi MT Condensed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218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44464"/>
            <a:ext cx="12192000" cy="576580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Subtitle 10"/>
          <p:cNvSpPr txBox="1">
            <a:spLocks/>
          </p:cNvSpPr>
          <p:nvPr userDrawn="1"/>
        </p:nvSpPr>
        <p:spPr>
          <a:xfrm>
            <a:off x="7603163" y="6375401"/>
            <a:ext cx="4974167" cy="42862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514141"/>
                </a:solidFill>
                <a:latin typeface="Franklin Gothic Medium" pitchFamily="34" charset="0"/>
                <a:cs typeface="Abadi MT Condensed Extra Bold"/>
              </a:rPr>
              <a:t>www.attendanceworks.org</a:t>
            </a:r>
          </a:p>
        </p:txBody>
      </p:sp>
      <p:pic>
        <p:nvPicPr>
          <p:cNvPr id="4" name="Picture 8" descr="attendance-works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5"/>
          <a:stretch>
            <a:fillRect/>
          </a:stretch>
        </p:blipFill>
        <p:spPr bwMode="auto">
          <a:xfrm>
            <a:off x="432193" y="5794375"/>
            <a:ext cx="296756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621339"/>
            <a:ext cx="121920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88909" y="78160"/>
            <a:ext cx="6936316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solidFill>
                  <a:srgbClr val="514141"/>
                </a:solidFill>
                <a:latin typeface="Franklin Gothic Medium" pitchFamily="34" charset="0"/>
                <a:ea typeface="ADELE"/>
                <a:cs typeface="ADELE"/>
              </a:rPr>
              <a:t>Attendance Works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69254" y="993266"/>
            <a:ext cx="9505949" cy="422679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600" b="1" baseline="30000" dirty="0">
                <a:solidFill>
                  <a:schemeClr val="accent1"/>
                </a:solidFill>
                <a:latin typeface="Franklin Gothic Medium" pitchFamily="34" charset="0"/>
              </a:rPr>
              <a:t>Hedy Chang</a:t>
            </a:r>
            <a:r>
              <a:rPr lang="en-US" sz="2600" b="1" baseline="30000" dirty="0">
                <a:solidFill>
                  <a:srgbClr val="514141"/>
                </a:solidFill>
                <a:latin typeface="Franklin Gothic Medium" pitchFamily="34" charset="0"/>
              </a:rPr>
              <a:t>, Director </a:t>
            </a:r>
            <a:br>
              <a:rPr lang="en-US" sz="2600" b="1" baseline="30000" dirty="0">
                <a:solidFill>
                  <a:srgbClr val="514141"/>
                </a:solidFill>
                <a:latin typeface="Franklin Gothic Medium" pitchFamily="34" charset="0"/>
              </a:rPr>
            </a:br>
            <a:r>
              <a:rPr lang="en-US" sz="2600" b="1" baseline="30000" dirty="0">
                <a:solidFill>
                  <a:srgbClr val="514141"/>
                </a:solidFill>
                <a:latin typeface="Franklin Gothic Medium" pitchFamily="34" charset="0"/>
              </a:rPr>
              <a:t>hedy@attendanceworks.org</a:t>
            </a:r>
          </a:p>
          <a:p>
            <a:pPr eaLnBrk="1" hangingPunct="1">
              <a:defRPr/>
            </a:pPr>
            <a:br>
              <a:rPr lang="en-US" sz="2600" b="1" baseline="30000" dirty="0">
                <a:solidFill>
                  <a:srgbClr val="514141"/>
                </a:solidFill>
                <a:latin typeface="Franklin Gothic Medium" pitchFamily="34" charset="0"/>
              </a:rPr>
            </a:br>
            <a:r>
              <a:rPr lang="en-US" sz="2600" b="1" baseline="30000" dirty="0">
                <a:solidFill>
                  <a:srgbClr val="45AA42"/>
                </a:solidFill>
                <a:latin typeface="Franklin Gothic Medium" pitchFamily="34" charset="0"/>
              </a:rPr>
              <a:t>Cecelia Leong</a:t>
            </a:r>
            <a:r>
              <a:rPr lang="en-US" sz="2600" b="1" baseline="30000" dirty="0">
                <a:solidFill>
                  <a:srgbClr val="514141"/>
                </a:solidFill>
                <a:latin typeface="Franklin Gothic Medium" pitchFamily="34" charset="0"/>
              </a:rPr>
              <a:t>, Associate Director</a:t>
            </a:r>
          </a:p>
          <a:p>
            <a:pPr eaLnBrk="1" hangingPunct="1">
              <a:defRPr/>
            </a:pPr>
            <a:r>
              <a:rPr lang="en-US" sz="2600" b="1" baseline="30000" dirty="0">
                <a:solidFill>
                  <a:srgbClr val="514141"/>
                </a:solidFill>
                <a:latin typeface="Franklin Gothic Medium" pitchFamily="34" charset="0"/>
              </a:rPr>
              <a:t>cecelia@attendanceworks.org</a:t>
            </a:r>
            <a:br>
              <a:rPr lang="en-US" sz="2600" b="1" baseline="30000" dirty="0">
                <a:solidFill>
                  <a:srgbClr val="514141"/>
                </a:solidFill>
                <a:latin typeface="Franklin Gothic Medium" pitchFamily="34" charset="0"/>
              </a:rPr>
            </a:br>
            <a:endParaRPr lang="en-US" sz="2600" b="1" baseline="30000" dirty="0">
              <a:solidFill>
                <a:srgbClr val="514141"/>
              </a:solidFill>
              <a:latin typeface="Franklin Gothic Medium" pitchFamily="34" charset="0"/>
            </a:endParaRPr>
          </a:p>
          <a:p>
            <a:pPr eaLnBrk="1" hangingPunct="1">
              <a:defRPr/>
            </a:pPr>
            <a:r>
              <a:rPr lang="en-US" sz="2600" b="1" baseline="30000" dirty="0">
                <a:solidFill>
                  <a:srgbClr val="45AA42"/>
                </a:solidFill>
                <a:latin typeface="Franklin Gothic Medium" pitchFamily="34" charset="0"/>
              </a:rPr>
              <a:t>Phyllis Jordan</a:t>
            </a:r>
            <a:r>
              <a:rPr lang="en-US" sz="2600" b="1" baseline="30000" dirty="0">
                <a:solidFill>
                  <a:srgbClr val="514141"/>
                </a:solidFill>
                <a:latin typeface="Franklin Gothic Medium" pitchFamily="34" charset="0"/>
              </a:rPr>
              <a:t>, Communications Lead</a:t>
            </a:r>
          </a:p>
          <a:p>
            <a:pPr eaLnBrk="1" hangingPunct="1">
              <a:defRPr/>
            </a:pPr>
            <a:r>
              <a:rPr lang="en-US" sz="2600" b="1" baseline="30000" dirty="0">
                <a:solidFill>
                  <a:srgbClr val="514141"/>
                </a:solidFill>
                <a:latin typeface="Franklin Gothic Medium" pitchFamily="34" charset="0"/>
              </a:rPr>
              <a:t>phyllis@attendanceworks.org</a:t>
            </a:r>
          </a:p>
          <a:p>
            <a:pPr eaLnBrk="1" hangingPunct="1">
              <a:defRPr/>
            </a:pPr>
            <a:r>
              <a:rPr lang="en-US" sz="2600" b="1" baseline="30000" dirty="0">
                <a:solidFill>
                  <a:srgbClr val="514141"/>
                </a:solidFill>
                <a:latin typeface="Franklin Gothic Medium" pitchFamily="34" charset="0"/>
              </a:rPr>
              <a:t>301.656.0348</a:t>
            </a:r>
          </a:p>
          <a:p>
            <a:pPr eaLnBrk="1" hangingPunct="1">
              <a:defRPr/>
            </a:pPr>
            <a:endParaRPr lang="en-US" sz="2600" b="1" baseline="30000" dirty="0">
              <a:solidFill>
                <a:srgbClr val="514141"/>
              </a:solidFill>
              <a:latin typeface="Franklin Gothic Medium" pitchFamily="34" charset="0"/>
            </a:endParaRPr>
          </a:p>
          <a:p>
            <a:pPr eaLnBrk="1" hangingPunct="1">
              <a:defRPr/>
            </a:pPr>
            <a:r>
              <a:rPr lang="en-US" sz="2600" b="1" baseline="30000" dirty="0">
                <a:solidFill>
                  <a:srgbClr val="45AA42"/>
                </a:solidFill>
                <a:latin typeface="Franklin Gothic Medium" pitchFamily="34" charset="0"/>
              </a:rPr>
              <a:t>Sue Fothergill</a:t>
            </a:r>
            <a:r>
              <a:rPr lang="en-US" sz="2600" b="1" baseline="30000" dirty="0">
                <a:solidFill>
                  <a:srgbClr val="514141"/>
                </a:solidFill>
                <a:latin typeface="Franklin Gothic Medium" pitchFamily="34" charset="0"/>
              </a:rPr>
              <a:t>, Senior Policy Fellow</a:t>
            </a:r>
            <a:r>
              <a:rPr lang="en-US" sz="2600" b="1" baseline="0" dirty="0">
                <a:solidFill>
                  <a:srgbClr val="514141"/>
                </a:solidFill>
                <a:latin typeface="Franklin Gothic Medium" pitchFamily="34" charset="0"/>
              </a:rPr>
              <a:t> </a:t>
            </a:r>
            <a:endParaRPr lang="en-US" sz="2600" b="1" baseline="30000" dirty="0">
              <a:solidFill>
                <a:srgbClr val="514141"/>
              </a:solidFill>
              <a:latin typeface="Franklin Gothic Medium" pitchFamily="34" charset="0"/>
            </a:endParaRPr>
          </a:p>
          <a:p>
            <a:pPr eaLnBrk="1" hangingPunct="1">
              <a:defRPr/>
            </a:pPr>
            <a:r>
              <a:rPr lang="en-US" sz="2600" b="1" baseline="30000" dirty="0">
                <a:solidFill>
                  <a:srgbClr val="514141"/>
                </a:solidFill>
                <a:latin typeface="Franklin Gothic Medium" pitchFamily="34" charset="0"/>
              </a:rPr>
              <a:t>sue@attendanceworks.org</a:t>
            </a:r>
          </a:p>
          <a:p>
            <a:pPr eaLnBrk="1" hangingPunct="1">
              <a:defRPr/>
            </a:pPr>
            <a:endParaRPr lang="en-US" sz="2600" b="1" baseline="30000" dirty="0">
              <a:solidFill>
                <a:schemeClr val="accent1"/>
              </a:solidFill>
              <a:latin typeface="Franklin Gothic Medium" pitchFamily="34" charset="0"/>
            </a:endParaRPr>
          </a:p>
          <a:p>
            <a:pPr eaLnBrk="1" hangingPunct="1">
              <a:defRPr/>
            </a:pPr>
            <a:r>
              <a:rPr lang="en-US" sz="2600" b="1" baseline="30000" dirty="0">
                <a:solidFill>
                  <a:schemeClr val="accent1"/>
                </a:solidFill>
                <a:latin typeface="Franklin Gothic Medium" pitchFamily="34" charset="0"/>
              </a:rPr>
              <a:t>Elise Dizon-Ross</a:t>
            </a:r>
            <a:r>
              <a:rPr lang="en-US" sz="2600" b="1" baseline="30000" dirty="0">
                <a:latin typeface="Franklin Gothic Medium" pitchFamily="34" charset="0"/>
              </a:rPr>
              <a:t>,</a:t>
            </a:r>
            <a:r>
              <a:rPr lang="en-US" sz="2600" b="1" baseline="30000" dirty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en-US" sz="2600" b="1" baseline="30000" dirty="0">
                <a:solidFill>
                  <a:srgbClr val="514141"/>
                </a:solidFill>
                <a:latin typeface="Franklin Gothic Medium" pitchFamily="34" charset="0"/>
              </a:rPr>
              <a:t>Manager, Research &amp; Development</a:t>
            </a:r>
          </a:p>
          <a:p>
            <a:pPr eaLnBrk="1" hangingPunct="1">
              <a:defRPr/>
            </a:pPr>
            <a:r>
              <a:rPr lang="en-US" sz="2600" b="1" baseline="30000" dirty="0">
                <a:solidFill>
                  <a:srgbClr val="514141"/>
                </a:solidFill>
                <a:latin typeface="Franklin Gothic Medium" pitchFamily="34" charset="0"/>
              </a:rPr>
              <a:t>elise@attendanceworks.org</a:t>
            </a:r>
          </a:p>
        </p:txBody>
      </p:sp>
    </p:spTree>
    <p:extLst>
      <p:ext uri="{BB962C8B-B14F-4D97-AF65-F5344CB8AC3E}">
        <p14:creationId xmlns:p14="http://schemas.microsoft.com/office/powerpoint/2010/main" val="1408874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CSR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698818" y="-79375"/>
            <a:ext cx="577849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C740A3-8888-4449-8A11-8E9DD5FA0098}" type="slidenum">
              <a:rPr lang="en-US" sz="1400">
                <a:solidFill>
                  <a:srgbClr val="000000"/>
                </a:solidFill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1" y="6373814"/>
            <a:ext cx="33528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0331" y="132081"/>
            <a:ext cx="11216216" cy="6538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tabLst/>
              <a:defRPr sz="3400" b="1" i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20331" y="1225770"/>
            <a:ext cx="11216216" cy="446733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Aft>
                <a:spcPts val="0"/>
              </a:spcAft>
              <a:buFont typeface="Wingdings" charset="2"/>
              <a:buChar char="§"/>
              <a:defRPr sz="2800" baseline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649224" indent="-285750">
              <a:spcAft>
                <a:spcPts val="600"/>
              </a:spcAft>
              <a:buFont typeface="Lucida Grande"/>
              <a:buChar char="-"/>
              <a:defRPr sz="2600" baseline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  <a:latin typeface="Calibri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32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CSR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698818" y="-79375"/>
            <a:ext cx="577849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B319F-3B89-4762-8E04-C17021B23A9A}" type="slidenum">
              <a:rPr lang="en-US" sz="1400">
                <a:solidFill>
                  <a:srgbClr val="000000"/>
                </a:solidFill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6489700"/>
            <a:ext cx="3352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0331" y="132081"/>
            <a:ext cx="11216216" cy="6538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tabLst/>
              <a:defRPr sz="3400" b="1" i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40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57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417638"/>
          </a:xfrm>
          <a:prstGeom prst="rect">
            <a:avLst/>
          </a:prstGeom>
          <a:solidFill>
            <a:srgbClr val="E7F4F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33" y="1462088"/>
            <a:ext cx="12285133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attendance-works-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13" b="10945"/>
          <a:stretch>
            <a:fillRect/>
          </a:stretch>
        </p:blipFill>
        <p:spPr bwMode="auto">
          <a:xfrm>
            <a:off x="11038418" y="6080125"/>
            <a:ext cx="6985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>
                <a:solidFill>
                  <a:srgbClr val="514141"/>
                </a:solidFill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09600" y="1543051"/>
            <a:ext cx="5386917" cy="6318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badi MT Condensed Extra Bold"/>
                <a:cs typeface="Abadi MT Condensed Extra 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09600" y="2174875"/>
            <a:ext cx="5386917" cy="3905250"/>
          </a:xfrm>
        </p:spPr>
        <p:txBody>
          <a:bodyPr/>
          <a:lstStyle>
            <a:lvl1pPr>
              <a:defRPr b="1">
                <a:solidFill>
                  <a:srgbClr val="514141"/>
                </a:solidFill>
                <a:latin typeface="Abadi MT Condensed Light"/>
                <a:cs typeface="Abadi MT Condensed Light"/>
              </a:defRPr>
            </a:lvl1pPr>
            <a:lvl2pPr>
              <a:defRPr>
                <a:latin typeface="Abadi MT Condensed Light"/>
                <a:cs typeface="Abadi MT Condensed Light"/>
              </a:defRPr>
            </a:lvl2pPr>
            <a:lvl3pPr>
              <a:defRPr>
                <a:latin typeface="Abadi MT Condensed Light"/>
                <a:cs typeface="Abadi MT Condensed Light"/>
              </a:defRPr>
            </a:lvl3pPr>
            <a:lvl4pPr>
              <a:defRPr>
                <a:latin typeface="Abadi MT Condensed Light"/>
                <a:cs typeface="Abadi MT Condensed Light"/>
              </a:defRPr>
            </a:lvl4pPr>
            <a:lvl5pPr>
              <a:defRPr>
                <a:latin typeface="Abadi MT Condensed Light"/>
                <a:cs typeface="Abadi MT Condensed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97933" y="436532"/>
            <a:ext cx="11338984" cy="981107"/>
          </a:xfrm>
        </p:spPr>
        <p:txBody>
          <a:bodyPr/>
          <a:lstStyle>
            <a:lvl1pPr marL="0" indent="0">
              <a:buNone/>
              <a:defRPr sz="4400">
                <a:solidFill>
                  <a:schemeClr val="tx2"/>
                </a:solidFill>
                <a:latin typeface="Abadi MT Condensed Extra Bold"/>
                <a:cs typeface="Abadi MT Condensed Extra Bold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790517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9C409-BF47-4818-B606-9BE32637B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54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1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4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7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0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0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9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hEDQWgvJwH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XLboRtrPEyI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Every Day Counts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Woodside Attendance Initiative  </a:t>
            </a:r>
          </a:p>
        </p:txBody>
      </p:sp>
      <p:pic>
        <p:nvPicPr>
          <p:cNvPr id="1028" name="Picture 4" descr="Image result for attendanc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36" y="330660"/>
            <a:ext cx="5737253" cy="301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4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ttendanc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11" y="2087746"/>
            <a:ext cx="4773314" cy="278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7" y="84940"/>
            <a:ext cx="5996198" cy="61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7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592" y="1011504"/>
            <a:ext cx="5971922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600" dirty="0"/>
              <a:t>Let’s SOAR together and make EVERY day count!</a:t>
            </a:r>
          </a:p>
        </p:txBody>
      </p:sp>
      <p:pic>
        <p:nvPicPr>
          <p:cNvPr id="3" name="Picture 2" descr="Image result for attendanc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671">
            <a:off x="8454283" y="662314"/>
            <a:ext cx="3559508" cy="20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artoon image of tou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5131">
            <a:off x="407678" y="385794"/>
            <a:ext cx="3082618" cy="275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DQWgvJwH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6162" y="1923334"/>
            <a:ext cx="7299016" cy="41056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/>
              <a:t>Every Day Counts</a:t>
            </a:r>
          </a:p>
        </p:txBody>
      </p:sp>
    </p:spTree>
    <p:extLst>
      <p:ext uri="{BB962C8B-B14F-4D97-AF65-F5344CB8AC3E}">
        <p14:creationId xmlns:p14="http://schemas.microsoft.com/office/powerpoint/2010/main" val="166075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/>
              <a:t>Every Day Counts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D8B03BED-1181-41DD-BE42-3FA5A69DEC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39342" y="2027378"/>
            <a:ext cx="6423949" cy="38449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73DE0D-C1C0-41A7-B23E-6FD7BEE0DD0D}"/>
              </a:ext>
            </a:extLst>
          </p:cNvPr>
          <p:cNvSpPr txBox="1"/>
          <p:nvPr/>
        </p:nvSpPr>
        <p:spPr>
          <a:xfrm>
            <a:off x="2785640" y="5944564"/>
            <a:ext cx="633135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Alternative video for grades 4 and 5 </a:t>
            </a:r>
          </a:p>
        </p:txBody>
      </p:sp>
    </p:spTree>
    <p:extLst>
      <p:ext uri="{BB962C8B-B14F-4D97-AF65-F5344CB8AC3E}">
        <p14:creationId xmlns:p14="http://schemas.microsoft.com/office/powerpoint/2010/main" val="63865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575C0D9-D776-4177-ADFD-82C36A6D24A1}" type="slidenum"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4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909720" y="1744605"/>
            <a:ext cx="8359775" cy="13033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Franklin Gothic Medium" pitchFamily="34" charset="0"/>
              </a:rPr>
              <a:t>Key Message #1:  Good attendance helps children do well in school and eventually in the work place.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436563"/>
            <a:ext cx="11337925" cy="98107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Franklin Gothic Medium" pitchFamily="34" charset="0"/>
              </a:rPr>
              <a:t>Key Messages</a:t>
            </a:r>
          </a:p>
        </p:txBody>
      </p:sp>
      <p:pic>
        <p:nvPicPr>
          <p:cNvPr id="203778" name="Picture 2" descr="C:\Users\Cecelia\AppData\Local\Microsoft\Windows\Temporary Internet Files\Content.IE5\NM6K5K93\MP90043094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45" y="2711503"/>
            <a:ext cx="5840234" cy="354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9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177" y="321660"/>
            <a:ext cx="10972800" cy="94069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Franklin Gothic Medium" pitchFamily="34" charset="0"/>
              </a:rPr>
              <a:t>Key Message #2:  Absences add up. Excused and unexcused absences result in too much time lost in the classroom.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138057" y="6374263"/>
            <a:ext cx="2133600" cy="365125"/>
          </a:xfrm>
          <a:prstGeom prst="rect">
            <a:avLst/>
          </a:prstGeom>
        </p:spPr>
        <p:txBody>
          <a:bodyPr/>
          <a:lstStyle/>
          <a:p>
            <a:fld id="{3575C0D9-D776-4177-ADFD-82C36A6D24A1}" type="slidenum"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5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68" y="2110159"/>
            <a:ext cx="9059728" cy="37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8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4927" y="103173"/>
            <a:ext cx="11013260" cy="13857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Franklin Gothic Medium" pitchFamily="34" charset="0"/>
              </a:rPr>
              <a:t>Key Message #3:  Chronic absence, missing 10 percent of the school year or more, affects the whole classroom, not just the students who miss school.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138057" y="6385149"/>
            <a:ext cx="2133600" cy="365125"/>
          </a:xfrm>
          <a:prstGeom prst="rect">
            <a:avLst/>
          </a:prstGeom>
        </p:spPr>
        <p:txBody>
          <a:bodyPr/>
          <a:lstStyle/>
          <a:p>
            <a:fld id="{3575C0D9-D776-4177-ADFD-82C36A6D24A1}" type="slidenum"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6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826" name="Picture 2" descr="C:\Users\Cecelia\AppData\Local\Microsoft\Windows\Temporary Internet Files\Content.IE5\SCSUTT2R\MP9003999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17" y="1883367"/>
            <a:ext cx="6109871" cy="434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2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4131" y="184095"/>
            <a:ext cx="9031963" cy="1215827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Key Message #4:  We monitor how many days each student misses school for </a:t>
            </a:r>
            <a:r>
              <a:rPr lang="en-US" sz="2800" i="1" dirty="0"/>
              <a:t>any</a:t>
            </a:r>
            <a:r>
              <a:rPr lang="en-US" sz="2800" dirty="0"/>
              <a:t> reason — excused, unexcused or suspensions — so we can intervene early. </a:t>
            </a:r>
            <a:endParaRPr lang="en-US" sz="2800" dirty="0">
              <a:latin typeface="Franklin Gothic Medium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138057" y="637962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3575C0D9-D776-4177-ADFD-82C36A6D24A1}" type="slidenum"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7</a:t>
            </a:fld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4255" y="1886784"/>
            <a:ext cx="6859248" cy="426711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315216" y="4626427"/>
            <a:ext cx="1130300" cy="26307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138057" y="6385149"/>
            <a:ext cx="2133600" cy="365125"/>
          </a:xfrm>
          <a:prstGeom prst="rect">
            <a:avLst/>
          </a:prstGeom>
        </p:spPr>
        <p:txBody>
          <a:bodyPr/>
          <a:lstStyle/>
          <a:p>
            <a:fld id="{3575C0D9-D776-4177-ADFD-82C36A6D24A1}" type="slidenum">
              <a:rPr lang="en-US" sz="1400" b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pPr/>
              <a:t>8</a:t>
            </a:fld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207875" name="Picture 3" descr="C:\Users\Cecelia\AppData\Local\Microsoft\Windows\Temporary Internet Files\Content.IE5\NM6K5K93\MP90043063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40" y="1806686"/>
            <a:ext cx="6319158" cy="4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1373" y="111963"/>
            <a:ext cx="103092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Franklin Gothic Medium" pitchFamily="34" charset="0"/>
              </a:rPr>
              <a:t>Key Message #5:  Chronic absence is a problem we can solve when the whole community, including parents and schools, gets involved. </a:t>
            </a:r>
          </a:p>
        </p:txBody>
      </p:sp>
    </p:spTree>
    <p:extLst>
      <p:ext uri="{BB962C8B-B14F-4D97-AF65-F5344CB8AC3E}">
        <p14:creationId xmlns:p14="http://schemas.microsoft.com/office/powerpoint/2010/main" val="415567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07" y="250853"/>
            <a:ext cx="10058400" cy="1632164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Woodside Toucans Attendance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883017"/>
            <a:ext cx="12036093" cy="42686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Weekly, classes with attendance at 97% or above and the grade level with the highest attendance will be recognized during morning announcements.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Weekly grade level percentages will be posted on a bulletin board in the office.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omic Sans MS"/>
                <a:ea typeface="Calibri" panose="020F0502020204030204" pitchFamily="34" charset="0"/>
                <a:cs typeface="Times New Roman" panose="02020603050405020304" pitchFamily="18" charset="0"/>
              </a:rPr>
              <a:t>Attendance awards will be given out each month with recognition at SOAR assemblies.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Recognition on PTA social media.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Weekly SOAR slips to each student in the grade level with the best attendance.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omic Sans MS"/>
                <a:ea typeface="Calibri" panose="020F0502020204030204" pitchFamily="34" charset="0"/>
                <a:cs typeface="Times New Roman" panose="02020603050405020304" pitchFamily="18" charset="0"/>
              </a:rPr>
              <a:t>Each month, students with 97+% on-time attendance will be entered into a drawing for a reward or prize. Two student names will be chosen each month.</a:t>
            </a:r>
          </a:p>
        </p:txBody>
      </p:sp>
    </p:spTree>
    <p:extLst>
      <p:ext uri="{BB962C8B-B14F-4D97-AF65-F5344CB8AC3E}">
        <p14:creationId xmlns:p14="http://schemas.microsoft.com/office/powerpoint/2010/main" val="2280828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254</TotalTime>
  <Words>270</Words>
  <Application>Microsoft Office PowerPoint</Application>
  <PresentationFormat>Widescreen</PresentationFormat>
  <Paragraphs>27</Paragraphs>
  <Slides>11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</vt:lpstr>
      <vt:lpstr>Every Day Counts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Woodside Toucans Attendance Plan</vt:lpstr>
      <vt:lpstr>PowerPoint Presentation</vt:lpstr>
      <vt:lpstr>PowerPoint Presentation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Day Counts</dc:title>
  <dc:creator>Vaillant, Melinda A.</dc:creator>
  <cp:lastModifiedBy>Vaillant, Melinda A.</cp:lastModifiedBy>
  <cp:revision>60</cp:revision>
  <dcterms:created xsi:type="dcterms:W3CDTF">2019-01-15T17:20:35Z</dcterms:created>
  <dcterms:modified xsi:type="dcterms:W3CDTF">2019-01-23T04:24:30Z</dcterms:modified>
</cp:coreProperties>
</file>